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4"/>
  </p:notesMasterIdLst>
  <p:sldIdLst>
    <p:sldId id="289" r:id="rId3"/>
    <p:sldId id="258" r:id="rId4"/>
    <p:sldId id="276" r:id="rId5"/>
    <p:sldId id="277" r:id="rId6"/>
    <p:sldId id="278" r:id="rId7"/>
    <p:sldId id="279" r:id="rId8"/>
    <p:sldId id="259" r:id="rId9"/>
    <p:sldId id="260" r:id="rId10"/>
    <p:sldId id="265" r:id="rId11"/>
    <p:sldId id="262" r:id="rId12"/>
    <p:sldId id="263" r:id="rId13"/>
    <p:sldId id="266" r:id="rId14"/>
    <p:sldId id="264" r:id="rId15"/>
    <p:sldId id="307" r:id="rId16"/>
    <p:sldId id="267" r:id="rId17"/>
    <p:sldId id="268" r:id="rId18"/>
    <p:sldId id="310" r:id="rId19"/>
    <p:sldId id="270" r:id="rId20"/>
    <p:sldId id="271" r:id="rId21"/>
    <p:sldId id="272" r:id="rId22"/>
    <p:sldId id="273" r:id="rId23"/>
    <p:sldId id="274" r:id="rId24"/>
    <p:sldId id="275" r:id="rId25"/>
    <p:sldId id="280" r:id="rId26"/>
    <p:sldId id="281" r:id="rId27"/>
    <p:sldId id="282" r:id="rId28"/>
    <p:sldId id="283" r:id="rId29"/>
    <p:sldId id="284" r:id="rId30"/>
    <p:sldId id="440" r:id="rId31"/>
    <p:sldId id="309" r:id="rId32"/>
    <p:sldId id="3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71985" autoAdjust="0"/>
  </p:normalViewPr>
  <p:slideViewPr>
    <p:cSldViewPr snapToGrid="0">
      <p:cViewPr varScale="1">
        <p:scale>
          <a:sx n="65" d="100"/>
          <a:sy n="65" d="100"/>
        </p:scale>
        <p:origin x="15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support/legal/sla/virtual-machin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Point-to-Site is a certificate-based VPN</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PUBLIC, PRIVATE AND MICROSOFT PEERING</a:t>
            </a:r>
          </a:p>
          <a:p>
            <a:endParaRPr lang="en-CA" dirty="0"/>
          </a:p>
          <a:p>
            <a:r>
              <a:rPr lang="en-CA" dirty="0"/>
              <a:t>TWO CIRCUITS REQUIRED BY ISP, PER MICROSOFT, FOR 99.95% SLA</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LAYER 3—PROVIDER DOES THE ROUTING</a:t>
            </a:r>
          </a:p>
          <a:p>
            <a:endParaRPr lang="en-CA" dirty="0"/>
          </a:p>
          <a:p>
            <a:r>
              <a:rPr lang="en-CA" dirty="0"/>
              <a:t>LAYER 2 TO EDGE, NOT TO VNET</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SCALE UP CIRCUIT SIZE BUT NOT DOWN WITHOUT TEARDOWN AND REBUILD</a:t>
            </a:r>
          </a:p>
          <a:p>
            <a:endParaRPr lang="en-CA" dirty="0"/>
          </a:p>
          <a:p>
            <a:r>
              <a:rPr lang="en-CA" dirty="0"/>
              <a:t>CAN GO FROM METERED TO UNLIMITED</a:t>
            </a:r>
          </a:p>
          <a:p>
            <a:endParaRPr lang="en-CA" dirty="0"/>
          </a:p>
          <a:p>
            <a:r>
              <a:rPr lang="en-CA" dirty="0"/>
              <a:t>&lt;585TB—BETTER TO STICK WITH METERED</a:t>
            </a:r>
          </a:p>
          <a:p>
            <a:endParaRPr lang="en-CA" dirty="0"/>
          </a:p>
          <a:p>
            <a:endParaRPr lang="en-CA" dirty="0"/>
          </a:p>
          <a:p>
            <a:endParaRPr lang="en-CA" dirty="0"/>
          </a:p>
          <a:p>
            <a:r>
              <a:rPr lang="en-CA" dirty="0"/>
              <a:t>PREMIUM—CAN LINK VNET IN ONE REGION TO EXPRESS ROUTE IN ANOTHER REGION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VNETS FREE IN AZURE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Availability Zones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Zone-redundant services replicate your applications and data across Availability Zones to protect from single-points-of-failure. With Availability Zones, Azure offers industry best 99.99% VM uptime SLA. The full </a:t>
            </a:r>
            <a:r>
              <a:rPr lang="en-CA" sz="1200" b="0" i="0" u="sng" kern="1200" dirty="0">
                <a:solidFill>
                  <a:schemeClr val="tx1"/>
                </a:solidFill>
                <a:effectLst/>
                <a:latin typeface="+mn-lt"/>
                <a:ea typeface="+mn-ea"/>
                <a:cs typeface="+mn-cs"/>
                <a:hlinkClick r:id="rId3"/>
              </a:rPr>
              <a:t>Azure SLA</a:t>
            </a:r>
            <a:r>
              <a:rPr lang="en-CA" sz="1200" b="0" i="0" kern="1200" dirty="0">
                <a:solidFill>
                  <a:schemeClr val="tx1"/>
                </a:solidFill>
                <a:effectLst/>
                <a:latin typeface="+mn-lt"/>
                <a:ea typeface="+mn-ea"/>
                <a:cs typeface="+mn-cs"/>
              </a:rPr>
              <a:t> explains the guaranteed availability of Azure as a whole.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DNS-BASED</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AZURE OFFERING WITH FOUR 9S SLA AT LAUNCH</a:t>
            </a:r>
          </a:p>
          <a:p>
            <a:endParaRPr lang="en-CA" dirty="0"/>
          </a:p>
          <a:p>
            <a:r>
              <a:rPr lang="en-CA" dirty="0"/>
              <a:t>BOTH PUBLIC AND PRIVATE DNS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RELATES TO AZURE RESOURCES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IP ADDRESSES SET AT NIC, NOT INSIDE VM</a:t>
            </a: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29</a:t>
            </a:fld>
            <a:endParaRPr lang="en-US"/>
          </a:p>
        </p:txBody>
      </p:sp>
    </p:spTree>
    <p:extLst>
      <p:ext uri="{BB962C8B-B14F-4D97-AF65-F5344CB8AC3E}">
        <p14:creationId xmlns:p14="http://schemas.microsoft.com/office/powerpoint/2010/main" val="3046587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31</a:t>
            </a:fld>
            <a:endParaRPr lang="en-US"/>
          </a:p>
        </p:txBody>
      </p:sp>
    </p:spTree>
    <p:extLst>
      <p:ext uri="{BB962C8B-B14F-4D97-AF65-F5344CB8AC3E}">
        <p14:creationId xmlns:p14="http://schemas.microsoft.com/office/powerpoint/2010/main" val="1467759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SUBSCRIPTION IS A BILLING BOUNDARY</a:t>
            </a:r>
          </a:p>
          <a:p>
            <a:endParaRPr lang="en-CA" dirty="0"/>
          </a:p>
          <a:p>
            <a:r>
              <a:rPr lang="en-CA" dirty="0"/>
              <a:t>50/100 VNETS—50 DEFAULT. OPEN SUPPORT TICKET TO REQUEST 500. TAKES A FEW MINUTES TO GRANT.</a:t>
            </a:r>
          </a:p>
          <a:p>
            <a:endParaRPr lang="en-CA" dirty="0"/>
          </a:p>
          <a:p>
            <a:r>
              <a:rPr lang="en-CA" dirty="0"/>
              <a:t>GATEWAY SUBNET -- /28 NETWORK</a:t>
            </a:r>
          </a:p>
          <a:p>
            <a:endParaRPr lang="en-CA" dirty="0"/>
          </a:p>
          <a:p>
            <a:endParaRPr lang="en-CA" dirty="0"/>
          </a:p>
          <a:p>
            <a:r>
              <a:rPr lang="en-CA" dirty="0"/>
              <a:t>WHEN YOU INGRESS TRAFFIC, IT STAYS ON THE BACKBONE, UNLIKE COMPETITORS WHOSE DATA OFTEN TRAVERSES THE PUBLIC INTERNET</a:t>
            </a:r>
          </a:p>
          <a:p>
            <a:endParaRPr lang="en-CA" dirty="0"/>
          </a:p>
          <a:p>
            <a:r>
              <a:rPr lang="en-CA" dirty="0"/>
              <a:t>VNET IS BOUND TO A REGION BUT CAN LIVE IN AN AVAILABILITY ZONE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047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1399874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6902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9597980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8/28/2018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s://docs.microsoft.com/en-us/azure/load-balancer/load-balancer-overview"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s://docs.microsoft.com/en-us/azure/virtual-network/virtual-networks-ns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Azure Resource Manager (ARM) networking</a:t>
            </a:r>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Tree>
    <p:extLst>
      <p:ext uri="{BB962C8B-B14F-4D97-AF65-F5344CB8AC3E}">
        <p14:creationId xmlns:p14="http://schemas.microsoft.com/office/powerpoint/2010/main" val="20440664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B88394-F999-43F7-B891-1A69651A6BD6}"/>
              </a:ext>
            </a:extLst>
          </p:cNvPr>
          <p:cNvGraphicFramePr>
            <a:graphicFrameLocks noGrp="1"/>
          </p:cNvGraphicFramePr>
          <p:nvPr>
            <p:ph idx="1"/>
            <p:extLst>
              <p:ext uri="{D42A27DB-BD31-4B8C-83A1-F6EECF244321}">
                <p14:modId xmlns:p14="http://schemas.microsoft.com/office/powerpoint/2010/main" val="4135822231"/>
              </p:ext>
            </p:extLst>
          </p:nvPr>
        </p:nvGraphicFramePr>
        <p:xfrm>
          <a:off x="535441" y="366939"/>
          <a:ext cx="10515600" cy="5303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9425857"/>
                    </a:ext>
                  </a:extLst>
                </a:gridCol>
                <a:gridCol w="5257800">
                  <a:extLst>
                    <a:ext uri="{9D8B030D-6E8A-4147-A177-3AD203B41FA5}">
                      <a16:colId xmlns:a16="http://schemas.microsoft.com/office/drawing/2014/main" val="1347525509"/>
                    </a:ext>
                  </a:extLst>
                </a:gridCol>
              </a:tblGrid>
              <a:tr h="1666059">
                <a:tc>
                  <a:txBody>
                    <a:bodyPr/>
                    <a:lstStyle/>
                    <a:p>
                      <a:endParaRPr lang="en-US" dirty="0"/>
                    </a:p>
                  </a:txBody>
                  <a:tcPr/>
                </a:tc>
                <a:tc>
                  <a:txBody>
                    <a:bodyPr/>
                    <a:lstStyle/>
                    <a:p>
                      <a:r>
                        <a:rPr lang="en-US" sz="1800" b="0" i="0" kern="1200" dirty="0">
                          <a:solidFill>
                            <a:schemeClr val="lt1"/>
                          </a:solidFill>
                          <a:effectLst/>
                          <a:latin typeface="+mn-lt"/>
                          <a:ea typeface="+mn-ea"/>
                          <a:cs typeface="+mn-cs"/>
                        </a:rPr>
                        <a:t>Regions that support Availability Zones</a:t>
                      </a:r>
                    </a:p>
                    <a:p>
                      <a:r>
                        <a:rPr lang="en-US" sz="1800" b="0" i="0" kern="1200" dirty="0">
                          <a:solidFill>
                            <a:schemeClr val="lt1"/>
                          </a:solidFill>
                          <a:effectLst/>
                          <a:latin typeface="+mn-lt"/>
                          <a:ea typeface="+mn-ea"/>
                          <a:cs typeface="+mn-cs"/>
                        </a:rPr>
                        <a:t>Central US</a:t>
                      </a:r>
                    </a:p>
                    <a:p>
                      <a:r>
                        <a:rPr lang="en-US" sz="1800" b="0" i="0" kern="1200" dirty="0">
                          <a:solidFill>
                            <a:schemeClr val="lt1"/>
                          </a:solidFill>
                          <a:effectLst/>
                          <a:latin typeface="+mn-lt"/>
                          <a:ea typeface="+mn-ea"/>
                          <a:cs typeface="+mn-cs"/>
                        </a:rPr>
                        <a:t>France Central</a:t>
                      </a:r>
                    </a:p>
                    <a:p>
                      <a:r>
                        <a:rPr lang="en-US" sz="1800" b="0" i="0" kern="1200" dirty="0">
                          <a:solidFill>
                            <a:schemeClr val="lt1"/>
                          </a:solidFill>
                          <a:effectLst/>
                          <a:latin typeface="+mn-lt"/>
                          <a:ea typeface="+mn-ea"/>
                          <a:cs typeface="+mn-cs"/>
                        </a:rPr>
                        <a:t>East US 2 (Preview)</a:t>
                      </a:r>
                    </a:p>
                    <a:p>
                      <a:r>
                        <a:rPr lang="en-US" sz="1800" b="0" i="0" kern="1200" dirty="0">
                          <a:solidFill>
                            <a:schemeClr val="lt1"/>
                          </a:solidFill>
                          <a:effectLst/>
                          <a:latin typeface="+mn-lt"/>
                          <a:ea typeface="+mn-ea"/>
                          <a:cs typeface="+mn-cs"/>
                        </a:rPr>
                        <a:t>West Europe (Preview)</a:t>
                      </a:r>
                    </a:p>
                    <a:p>
                      <a:r>
                        <a:rPr lang="en-US" sz="1800" b="0" i="0" kern="1200" dirty="0">
                          <a:solidFill>
                            <a:schemeClr val="lt1"/>
                          </a:solidFill>
                          <a:effectLst/>
                          <a:latin typeface="+mn-lt"/>
                          <a:ea typeface="+mn-ea"/>
                          <a:cs typeface="+mn-cs"/>
                        </a:rPr>
                        <a:t>Southeast Asia (Preview)</a:t>
                      </a:r>
                    </a:p>
                    <a:p>
                      <a:r>
                        <a:rPr lang="en-US" sz="1800" b="0" i="0" kern="1200" dirty="0">
                          <a:solidFill>
                            <a:schemeClr val="lt1"/>
                          </a:solidFill>
                          <a:effectLst/>
                          <a:latin typeface="+mn-lt"/>
                          <a:ea typeface="+mn-ea"/>
                          <a:cs typeface="+mn-cs"/>
                        </a:rPr>
                        <a:t>Services that support Availability Zones</a:t>
                      </a:r>
                    </a:p>
                    <a:p>
                      <a:endParaRPr lang="en-CA" sz="1800" b="0" i="0" kern="1200" dirty="0">
                        <a:solidFill>
                          <a:schemeClr val="lt1"/>
                        </a:solidFill>
                        <a:effectLst/>
                        <a:latin typeface="+mn-lt"/>
                        <a:ea typeface="+mn-ea"/>
                        <a:cs typeface="+mn-cs"/>
                      </a:endParaRPr>
                    </a:p>
                    <a:p>
                      <a:endParaRPr lang="en-US" sz="1800" b="0" i="0" kern="1200" dirty="0">
                        <a:solidFill>
                          <a:schemeClr val="lt1"/>
                        </a:solidFill>
                        <a:effectLst/>
                        <a:latin typeface="+mn-lt"/>
                        <a:ea typeface="+mn-ea"/>
                        <a:cs typeface="+mn-cs"/>
                      </a:endParaRPr>
                    </a:p>
                    <a:p>
                      <a:r>
                        <a:rPr lang="en-US" sz="1800" b="0" i="0" kern="1200" dirty="0">
                          <a:solidFill>
                            <a:schemeClr val="lt1"/>
                          </a:solidFill>
                          <a:effectLst/>
                          <a:latin typeface="+mn-lt"/>
                          <a:ea typeface="+mn-ea"/>
                          <a:cs typeface="+mn-cs"/>
                        </a:rPr>
                        <a:t>The Azure services that support Availability Zones are:</a:t>
                      </a:r>
                    </a:p>
                    <a:p>
                      <a:r>
                        <a:rPr lang="en-US" sz="1800" b="0" i="0" kern="1200" dirty="0">
                          <a:solidFill>
                            <a:schemeClr val="lt1"/>
                          </a:solidFill>
                          <a:effectLst/>
                          <a:latin typeface="+mn-lt"/>
                          <a:ea typeface="+mn-ea"/>
                          <a:cs typeface="+mn-cs"/>
                        </a:rPr>
                        <a:t>Linux Virtual Machines</a:t>
                      </a:r>
                    </a:p>
                    <a:p>
                      <a:r>
                        <a:rPr lang="en-US" sz="1800" b="0" i="0" kern="1200" dirty="0">
                          <a:solidFill>
                            <a:schemeClr val="lt1"/>
                          </a:solidFill>
                          <a:effectLst/>
                          <a:latin typeface="+mn-lt"/>
                          <a:ea typeface="+mn-ea"/>
                          <a:cs typeface="+mn-cs"/>
                        </a:rPr>
                        <a:t>Windows Virtual Machines</a:t>
                      </a:r>
                    </a:p>
                    <a:p>
                      <a:r>
                        <a:rPr lang="en-US" sz="1800" b="0" i="0" kern="1200" dirty="0">
                          <a:solidFill>
                            <a:schemeClr val="lt1"/>
                          </a:solidFill>
                          <a:effectLst/>
                          <a:latin typeface="+mn-lt"/>
                          <a:ea typeface="+mn-ea"/>
                          <a:cs typeface="+mn-cs"/>
                        </a:rPr>
                        <a:t>Virtual Machine Scale Sets</a:t>
                      </a:r>
                    </a:p>
                    <a:p>
                      <a:r>
                        <a:rPr lang="en-US" sz="1800" b="0" i="0" kern="1200" dirty="0">
                          <a:solidFill>
                            <a:schemeClr val="lt1"/>
                          </a:solidFill>
                          <a:effectLst/>
                          <a:latin typeface="+mn-lt"/>
                          <a:ea typeface="+mn-ea"/>
                          <a:cs typeface="+mn-cs"/>
                        </a:rPr>
                        <a:t>Managed Disks</a:t>
                      </a:r>
                    </a:p>
                    <a:p>
                      <a:r>
                        <a:rPr lang="en-US" sz="1800" b="0" i="0" kern="1200" dirty="0">
                          <a:solidFill>
                            <a:schemeClr val="lt1"/>
                          </a:solidFill>
                          <a:effectLst/>
                          <a:latin typeface="+mn-lt"/>
                          <a:ea typeface="+mn-ea"/>
                          <a:cs typeface="+mn-cs"/>
                        </a:rPr>
                        <a:t>Load Balancer</a:t>
                      </a:r>
                    </a:p>
                    <a:p>
                      <a:r>
                        <a:rPr lang="en-US" sz="1800" b="0" i="0" kern="1200" dirty="0">
                          <a:solidFill>
                            <a:schemeClr val="lt1"/>
                          </a:solidFill>
                          <a:effectLst/>
                          <a:latin typeface="+mn-lt"/>
                          <a:ea typeface="+mn-ea"/>
                          <a:cs typeface="+mn-cs"/>
                        </a:rPr>
                        <a:t>Public IP address</a:t>
                      </a:r>
                    </a:p>
                    <a:p>
                      <a:r>
                        <a:rPr lang="en-US" sz="1800" b="0" i="0" kern="1200" dirty="0">
                          <a:solidFill>
                            <a:schemeClr val="lt1"/>
                          </a:solidFill>
                          <a:effectLst/>
                          <a:latin typeface="+mn-lt"/>
                          <a:ea typeface="+mn-ea"/>
                          <a:cs typeface="+mn-cs"/>
                        </a:rPr>
                        <a:t>Zone-redundant storage</a:t>
                      </a:r>
                    </a:p>
                    <a:p>
                      <a:r>
                        <a:rPr lang="en-US" sz="1800" b="0" i="0" kern="1200" dirty="0">
                          <a:solidFill>
                            <a:schemeClr val="lt1"/>
                          </a:solidFill>
                          <a:effectLst/>
                          <a:latin typeface="+mn-lt"/>
                          <a:ea typeface="+mn-ea"/>
                          <a:cs typeface="+mn-cs"/>
                        </a:rPr>
                        <a:t>SQL Database</a:t>
                      </a:r>
                    </a:p>
                    <a:p>
                      <a:endParaRPr lang="en-US" dirty="0"/>
                    </a:p>
                  </a:txBody>
                  <a:tcPr/>
                </a:tc>
                <a:extLst>
                  <a:ext uri="{0D108BD9-81ED-4DB2-BD59-A6C34878D82A}">
                    <a16:rowId xmlns:a16="http://schemas.microsoft.com/office/drawing/2014/main" val="1805431377"/>
                  </a:ext>
                </a:extLst>
              </a:tr>
            </a:tbl>
          </a:graphicData>
        </a:graphic>
      </p:graphicFrame>
      <p:pic>
        <p:nvPicPr>
          <p:cNvPr id="1026" name="Picture 2" descr="conceptual view of one zone going down in a region">
            <a:extLst>
              <a:ext uri="{FF2B5EF4-FFF2-40B4-BE49-F238E27FC236}">
                <a16:creationId xmlns:a16="http://schemas.microsoft.com/office/drawing/2014/main" id="{BBB6BF30-B261-41F3-B66C-DE17740C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09" y="519339"/>
            <a:ext cx="5530132"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454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per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Key points are in Bold Red text</a:t>
            </a:r>
          </a:p>
        </p:txBody>
      </p:sp>
    </p:spTree>
    <p:extLst>
      <p:ext uri="{BB962C8B-B14F-4D97-AF65-F5344CB8AC3E}">
        <p14:creationId xmlns:p14="http://schemas.microsoft.com/office/powerpoint/2010/main" val="198213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 now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Hands-on Labs</a:t>
            </a:r>
          </a:p>
        </p:txBody>
      </p:sp>
    </p:spTree>
    <p:extLst>
      <p:ext uri="{BB962C8B-B14F-4D97-AF65-F5344CB8AC3E}">
        <p14:creationId xmlns:p14="http://schemas.microsoft.com/office/powerpoint/2010/main" val="5368590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0052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CBD-2FEB-4B05-B5B1-8A423C316D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A3FD6-0F81-4C79-B260-86635F3C7A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883DA1-6D6A-434F-BB20-9AC00590D6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9819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351661"/>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2559</TotalTime>
  <Words>3153</Words>
  <Application>Microsoft Office PowerPoint</Application>
  <PresentationFormat>Widescreen</PresentationFormat>
  <Paragraphs>516</Paragraphs>
  <Slides>31</Slides>
  <Notes>29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6" baseType="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think-cell Slide</vt:lpstr>
      <vt:lpstr>Design Azure Resource Manager (ARM) networking</vt:lpstr>
      <vt:lpstr>Design Azure Resource Manager (ARM) networking</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PowerPoint Presentation</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Hands-on Labs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Satheeshkumar Manoharan</cp:lastModifiedBy>
  <cp:revision>81</cp:revision>
  <dcterms:created xsi:type="dcterms:W3CDTF">2017-06-01T19:54:22Z</dcterms:created>
  <dcterms:modified xsi:type="dcterms:W3CDTF">2018-08-28T08:42:24Z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